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7"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0774-DB9F-4ADC-BB07-6BD46515E9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837428-06FE-47DC-8863-2146EC3342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39ADFE-FB05-47EC-AD9C-BDD9485FCE78}"/>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5" name="Footer Placeholder 4">
            <a:extLst>
              <a:ext uri="{FF2B5EF4-FFF2-40B4-BE49-F238E27FC236}">
                <a16:creationId xmlns:a16="http://schemas.microsoft.com/office/drawing/2014/main" id="{8BEE0641-70D4-47FC-8523-F6D65F01C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4F076F-31A2-4A6B-BD59-4F776F778057}"/>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2377778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34D2-173D-4EE9-927C-F612712B50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F380F5-9E42-4EE7-9A31-79D06EAC93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942152-15F7-4A9E-B874-80BE36832181}"/>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5" name="Footer Placeholder 4">
            <a:extLst>
              <a:ext uri="{FF2B5EF4-FFF2-40B4-BE49-F238E27FC236}">
                <a16:creationId xmlns:a16="http://schemas.microsoft.com/office/drawing/2014/main" id="{A5AB05EC-655B-4B77-B6FA-BAA4CAD835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38645-BDD2-49E7-BF3C-C91DC126CDC0}"/>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4261289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56070-615C-4F0A-8A66-910E9195EC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373B8C-7D22-4A2F-BE47-F09EBAA837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CA50F06-1C3C-417A-B257-B06A3B86E31F}"/>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5" name="Footer Placeholder 4">
            <a:extLst>
              <a:ext uri="{FF2B5EF4-FFF2-40B4-BE49-F238E27FC236}">
                <a16:creationId xmlns:a16="http://schemas.microsoft.com/office/drawing/2014/main" id="{3C223563-3611-4747-9EA1-7EF431E4DC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BF48A8-41A0-46C1-95E4-AF01B737C555}"/>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214532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80B74-F706-43ED-B45E-F92D1BEC15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E5457B-FBED-46EE-A9AB-44503F34DA6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43CAA7-07EE-49C8-9863-17595790BC6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04C3C5-85C6-4986-A1B6-35AC80366FA8}"/>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6" name="Footer Placeholder 5">
            <a:extLst>
              <a:ext uri="{FF2B5EF4-FFF2-40B4-BE49-F238E27FC236}">
                <a16:creationId xmlns:a16="http://schemas.microsoft.com/office/drawing/2014/main" id="{CC1929DD-3D61-4501-AFD3-4BF2BD4405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E4F918-553A-40F7-9838-682FA220F0BB}"/>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4202426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D76A0-F908-49CE-9EF3-52AA944DB2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82108A-D5E3-4B4C-ABD7-8DFE60C06B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72F6702-BC07-4F66-AD6A-02534E6DEC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040427-262C-4460-B1F1-8037CF319C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C24FB40-6BC1-4DE8-957E-EFB11916F46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4514DC-A88A-44DA-9A56-5DB97F071E8A}"/>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8" name="Footer Placeholder 7">
            <a:extLst>
              <a:ext uri="{FF2B5EF4-FFF2-40B4-BE49-F238E27FC236}">
                <a16:creationId xmlns:a16="http://schemas.microsoft.com/office/drawing/2014/main" id="{BEABBE74-E216-4AFD-805C-BF2CF73D51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64A180-964D-415F-B0C2-83C1EE48D58D}"/>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3858395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C4C-59EE-482C-82FC-278F4A0F93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719A95-C095-47EF-8A36-A26DC45E986A}"/>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4" name="Footer Placeholder 3">
            <a:extLst>
              <a:ext uri="{FF2B5EF4-FFF2-40B4-BE49-F238E27FC236}">
                <a16:creationId xmlns:a16="http://schemas.microsoft.com/office/drawing/2014/main" id="{CF6A52E5-925F-4B44-9830-84FE2A95B1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1FA34E-1062-41AE-A51C-F943EFB9A3DD}"/>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1431885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C13B5A-B608-4674-B401-F524A765A7F7}"/>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3" name="Footer Placeholder 2">
            <a:extLst>
              <a:ext uri="{FF2B5EF4-FFF2-40B4-BE49-F238E27FC236}">
                <a16:creationId xmlns:a16="http://schemas.microsoft.com/office/drawing/2014/main" id="{7C27B67C-B135-4E4F-AD59-BEE396BE9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0503DB-8BDA-42B1-A402-D2B8FBAD6AAE}"/>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917046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2CC1F-4DB6-4F5D-9169-E7407BC173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502670-C6B7-4A54-BDAC-FAD39018DB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452988-6F53-4D09-AA11-8560FBF984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06BFFAB-2C1F-413A-9721-85260001B8CB}"/>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6" name="Footer Placeholder 5">
            <a:extLst>
              <a:ext uri="{FF2B5EF4-FFF2-40B4-BE49-F238E27FC236}">
                <a16:creationId xmlns:a16="http://schemas.microsoft.com/office/drawing/2014/main" id="{4526889A-2185-4266-AB47-351CBD6EFD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1F6C59-EDC2-45DE-8719-5A9A748FF1DB}"/>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1733950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6BBE-7786-4084-912D-8B4E717FF8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76A4F8-A606-4FF4-8DF7-0C88643B31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C82804-3750-474C-80BB-F02F2BE875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B9D860-E16F-4774-AB1C-A57D30F6A223}"/>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6" name="Footer Placeholder 5">
            <a:extLst>
              <a:ext uri="{FF2B5EF4-FFF2-40B4-BE49-F238E27FC236}">
                <a16:creationId xmlns:a16="http://schemas.microsoft.com/office/drawing/2014/main" id="{C55DF879-D969-4168-A66C-E3E620CD13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13CE08-22F4-42D1-BE44-12AD46315F16}"/>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2494581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35D46-C533-4F4B-B07A-758EF905B6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C756D2-36FA-49F4-91A0-F199DABCF33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ABEB9-A71C-430A-B24B-1F522CE7E567}"/>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5" name="Footer Placeholder 4">
            <a:extLst>
              <a:ext uri="{FF2B5EF4-FFF2-40B4-BE49-F238E27FC236}">
                <a16:creationId xmlns:a16="http://schemas.microsoft.com/office/drawing/2014/main" id="{4CFA96F6-2DC4-45C5-A7D8-C14197FC8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9D4A6-43A6-4B87-800F-2E62314D69C9}"/>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4044052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3D6D15-A05D-440B-B838-6B2122822C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7E44D8-C022-4822-8792-071F425DAA0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465425-920A-40B8-A749-F75BC78873FE}"/>
              </a:ext>
            </a:extLst>
          </p:cNvPr>
          <p:cNvSpPr>
            <a:spLocks noGrp="1"/>
          </p:cNvSpPr>
          <p:nvPr>
            <p:ph type="dt" sz="half" idx="10"/>
          </p:nvPr>
        </p:nvSpPr>
        <p:spPr/>
        <p:txBody>
          <a:bodyPr/>
          <a:lstStyle/>
          <a:p>
            <a:fld id="{1FCC6344-3233-44FD-902C-14C0AFF7500D}" type="datetimeFigureOut">
              <a:rPr lang="en-US" smtClean="0"/>
              <a:t>8/3/2022</a:t>
            </a:fld>
            <a:endParaRPr lang="en-US"/>
          </a:p>
        </p:txBody>
      </p:sp>
      <p:sp>
        <p:nvSpPr>
          <p:cNvPr id="5" name="Footer Placeholder 4">
            <a:extLst>
              <a:ext uri="{FF2B5EF4-FFF2-40B4-BE49-F238E27FC236}">
                <a16:creationId xmlns:a16="http://schemas.microsoft.com/office/drawing/2014/main" id="{95A070EE-0BAF-4870-AA88-E51291F390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7A6E81-B750-4F64-B300-0ED8F4617EA8}"/>
              </a:ext>
            </a:extLst>
          </p:cNvPr>
          <p:cNvSpPr>
            <a:spLocks noGrp="1"/>
          </p:cNvSpPr>
          <p:nvPr>
            <p:ph type="sldNum" sz="quarter" idx="12"/>
          </p:nvPr>
        </p:nvSpPr>
        <p:spPr/>
        <p:txBody>
          <a:bodyPr/>
          <a:lstStyle/>
          <a:p>
            <a:fld id="{146662D8-7CCA-4A9B-953B-73622F203F91}" type="slidenum">
              <a:rPr lang="en-US" smtClean="0"/>
              <a:t>‹#›</a:t>
            </a:fld>
            <a:endParaRPr lang="en-US"/>
          </a:p>
        </p:txBody>
      </p:sp>
    </p:spTree>
    <p:extLst>
      <p:ext uri="{BB962C8B-B14F-4D97-AF65-F5344CB8AC3E}">
        <p14:creationId xmlns:p14="http://schemas.microsoft.com/office/powerpoint/2010/main" val="239042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745142-2802-441B-BBCB-5740D2C2B1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155FB0-657D-4580-8D5B-E16304C980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D2A1DE-40C1-4BB1-ADC7-7E22A1C7BA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CC6344-3233-44FD-902C-14C0AFF7500D}" type="datetimeFigureOut">
              <a:rPr lang="en-US" smtClean="0"/>
              <a:t>8/3/2022</a:t>
            </a:fld>
            <a:endParaRPr lang="en-US"/>
          </a:p>
        </p:txBody>
      </p:sp>
      <p:sp>
        <p:nvSpPr>
          <p:cNvPr id="5" name="Footer Placeholder 4">
            <a:extLst>
              <a:ext uri="{FF2B5EF4-FFF2-40B4-BE49-F238E27FC236}">
                <a16:creationId xmlns:a16="http://schemas.microsoft.com/office/drawing/2014/main" id="{BBC957FC-A87F-4202-B427-4E02779ED1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211FA4-7926-4088-A1CF-FF85990756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6662D8-7CCA-4A9B-953B-73622F203F91}" type="slidenum">
              <a:rPr lang="en-US" smtClean="0"/>
              <a:t>‹#›</a:t>
            </a:fld>
            <a:endParaRPr lang="en-US"/>
          </a:p>
        </p:txBody>
      </p:sp>
    </p:spTree>
    <p:extLst>
      <p:ext uri="{BB962C8B-B14F-4D97-AF65-F5344CB8AC3E}">
        <p14:creationId xmlns:p14="http://schemas.microsoft.com/office/powerpoint/2010/main" val="453943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Career Guidance and placement cell, SGGSJ Govt. College, Paonta Sahib -  Home | Faceboo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6"/>
          <p:cNvPicPr>
            <a:picLocks noChangeAspect="1" noChangeArrowheads="1"/>
          </p:cNvPicPr>
          <p:nvPr/>
        </p:nvPicPr>
        <p:blipFill>
          <a:blip r:embed="rId2" cstate="print"/>
          <a:srcRect/>
          <a:stretch>
            <a:fillRect/>
          </a:stretch>
        </p:blipFill>
        <p:spPr bwMode="auto">
          <a:xfrm>
            <a:off x="1752600" y="4572001"/>
            <a:ext cx="8534400" cy="2047875"/>
          </a:xfrm>
          <a:prstGeom prst="rect">
            <a:avLst/>
          </a:prstGeom>
          <a:noFill/>
          <a:ln w="9525">
            <a:noFill/>
            <a:miter lim="800000"/>
            <a:headEnd/>
            <a:tailEnd/>
          </a:ln>
          <a:effectLst/>
        </p:spPr>
      </p:pic>
      <p:sp>
        <p:nvSpPr>
          <p:cNvPr id="7" name="Rectangle 6"/>
          <p:cNvSpPr/>
          <p:nvPr/>
        </p:nvSpPr>
        <p:spPr>
          <a:xfrm>
            <a:off x="2058244" y="5132369"/>
            <a:ext cx="7923956" cy="954107"/>
          </a:xfrm>
          <a:prstGeom prst="rect">
            <a:avLst/>
          </a:prstGeom>
        </p:spPr>
        <p:txBody>
          <a:bodyPr wrap="square">
            <a:spAutoFit/>
          </a:bodyPr>
          <a:lstStyle/>
          <a:p>
            <a:pPr algn="ctr"/>
            <a:r>
              <a:rPr lang="en-US" sz="2800" dirty="0">
                <a:solidFill>
                  <a:srgbClr val="002060"/>
                </a:solidFill>
                <a:latin typeface="Berlin Sans FB Demi" pitchFamily="34" charset="0"/>
              </a:rPr>
              <a:t> SHRI GURU GOBIND SINGH JI GOVT. COLLEGE, </a:t>
            </a:r>
          </a:p>
          <a:p>
            <a:pPr algn="ctr"/>
            <a:r>
              <a:rPr lang="en-US" sz="2800" dirty="0">
                <a:solidFill>
                  <a:srgbClr val="002060"/>
                </a:solidFill>
                <a:latin typeface="Berlin Sans FB Demi" pitchFamily="34" charset="0"/>
              </a:rPr>
              <a:t>PAONTA SAHIB, SIRMOUR (H.P) </a:t>
            </a:r>
          </a:p>
        </p:txBody>
      </p:sp>
      <p:pic>
        <p:nvPicPr>
          <p:cNvPr id="8" name="Picture 11"/>
          <p:cNvPicPr>
            <a:picLocks noChangeAspect="1" noChangeArrowheads="1"/>
          </p:cNvPicPr>
          <p:nvPr/>
        </p:nvPicPr>
        <p:blipFill>
          <a:blip r:embed="rId3" cstate="print"/>
          <a:srcRect/>
          <a:stretch>
            <a:fillRect/>
          </a:stretch>
        </p:blipFill>
        <p:spPr bwMode="auto">
          <a:xfrm>
            <a:off x="1676400" y="228600"/>
            <a:ext cx="8610600" cy="2590800"/>
          </a:xfrm>
          <a:prstGeom prst="rect">
            <a:avLst/>
          </a:prstGeom>
          <a:noFill/>
          <a:ln w="9525">
            <a:noFill/>
            <a:miter lim="800000"/>
            <a:headEnd/>
            <a:tailEnd/>
          </a:ln>
          <a:effectLst/>
        </p:spPr>
      </p:pic>
      <p:pic>
        <p:nvPicPr>
          <p:cNvPr id="35845" name="Picture 5" descr="Music Title Display Lettering (teacher made)"/>
          <p:cNvPicPr>
            <a:picLocks noChangeAspect="1" noChangeArrowheads="1"/>
          </p:cNvPicPr>
          <p:nvPr/>
        </p:nvPicPr>
        <p:blipFill rotWithShape="1">
          <a:blip r:embed="rId4" cstate="print"/>
          <a:srcRect t="12961" b="18729"/>
          <a:stretch/>
        </p:blipFill>
        <p:spPr bwMode="auto">
          <a:xfrm>
            <a:off x="2971800" y="2971801"/>
            <a:ext cx="5867400" cy="14974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553D3602-A611-4FF7-A2C3-08528B9E4CAF}"/>
              </a:ext>
            </a:extLst>
          </p:cNvPr>
          <p:cNvPicPr>
            <a:picLocks noChangeAspect="1"/>
          </p:cNvPicPr>
          <p:nvPr/>
        </p:nvPicPr>
        <p:blipFill>
          <a:blip r:embed="rId5" cstate="print"/>
          <a:stretch>
            <a:fillRect/>
          </a:stretch>
        </p:blipFill>
        <p:spPr>
          <a:xfrm>
            <a:off x="4495801" y="600529"/>
            <a:ext cx="3093861" cy="1846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76" y="667513"/>
            <a:ext cx="7507224" cy="5458651"/>
          </a:xfrm>
        </p:spPr>
        <p:txBody>
          <a:bodyPr/>
          <a:lstStyle/>
          <a:p>
            <a:pPr>
              <a:buNone/>
            </a:pPr>
            <a:r>
              <a:rPr lang="en-US" b="1" dirty="0">
                <a:solidFill>
                  <a:srgbClr val="FF0000"/>
                </a:solidFill>
              </a:rPr>
              <a:t>DR. KIRAN BALA SHARMA</a:t>
            </a:r>
          </a:p>
          <a:p>
            <a:pPr>
              <a:buNone/>
            </a:pPr>
            <a:r>
              <a:rPr lang="en-US" b="1" dirty="0">
                <a:solidFill>
                  <a:srgbClr val="FF0000"/>
                </a:solidFill>
              </a:rPr>
              <a:t>(ASSTT. PROF. MUSIC INSTRUMENTAL) </a:t>
            </a:r>
            <a:r>
              <a:rPr lang="en-US" sz="2000" b="1" dirty="0">
                <a:solidFill>
                  <a:srgbClr val="FF0000"/>
                </a:solidFill>
              </a:rPr>
              <a:t>H.O.D.</a:t>
            </a:r>
            <a:endParaRPr lang="en-US" b="1" dirty="0">
              <a:solidFill>
                <a:srgbClr val="FF0000"/>
              </a:solidFill>
            </a:endParaRPr>
          </a:p>
          <a:p>
            <a:endParaRPr lang="en-US" b="1" dirty="0">
              <a:solidFill>
                <a:srgbClr val="FF0000"/>
              </a:solidFill>
            </a:endParaRPr>
          </a:p>
          <a:p>
            <a:pPr>
              <a:buNone/>
            </a:pPr>
            <a:r>
              <a:rPr lang="en-US" b="1" dirty="0">
                <a:solidFill>
                  <a:srgbClr val="FF0000"/>
                </a:solidFill>
              </a:rPr>
              <a:t>MR. RAVINDER SHARMA</a:t>
            </a:r>
          </a:p>
          <a:p>
            <a:pPr>
              <a:buNone/>
            </a:pPr>
            <a:r>
              <a:rPr lang="en-US" b="1" dirty="0">
                <a:solidFill>
                  <a:srgbClr val="FF0000"/>
                </a:solidFill>
              </a:rPr>
              <a:t>(ASSTT. PROF. MUSIC VOCAL)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6F04EE-A050-45B2-840A-05446D1D20C9}"/>
              </a:ext>
            </a:extLst>
          </p:cNvPr>
          <p:cNvPicPr>
            <a:picLocks noChangeAspect="1"/>
          </p:cNvPicPr>
          <p:nvPr/>
        </p:nvPicPr>
        <p:blipFill>
          <a:blip r:embed="rId2" cstate="print"/>
          <a:stretch>
            <a:fillRect/>
          </a:stretch>
        </p:blipFill>
        <p:spPr>
          <a:xfrm>
            <a:off x="1752600" y="-7257"/>
            <a:ext cx="8610600" cy="6703078"/>
          </a:xfrm>
          <a:prstGeom prst="rect">
            <a:avLst/>
          </a:prstGeom>
        </p:spPr>
      </p:pic>
      <p:sp>
        <p:nvSpPr>
          <p:cNvPr id="2" name="Rectangle 1">
            <a:extLst>
              <a:ext uri="{FF2B5EF4-FFF2-40B4-BE49-F238E27FC236}">
                <a16:creationId xmlns:a16="http://schemas.microsoft.com/office/drawing/2014/main" id="{6C4DFB2B-9C0F-4466-A9F8-09EFEBD120E6}"/>
              </a:ext>
            </a:extLst>
          </p:cNvPr>
          <p:cNvSpPr/>
          <p:nvPr/>
        </p:nvSpPr>
        <p:spPr>
          <a:xfrm>
            <a:off x="1981200" y="487502"/>
            <a:ext cx="8001000" cy="3170099"/>
          </a:xfrm>
          <a:prstGeom prst="rect">
            <a:avLst/>
          </a:prstGeom>
        </p:spPr>
        <p:txBody>
          <a:bodyPr wrap="square">
            <a:spAutoFit/>
          </a:bodyPr>
          <a:lstStyle/>
          <a:p>
            <a:pPr algn="ctr"/>
            <a:r>
              <a:rPr lang="en-US" sz="4400" b="1" dirty="0">
                <a:solidFill>
                  <a:srgbClr val="FF0000"/>
                </a:solidFill>
              </a:rPr>
              <a:t>BA 2</a:t>
            </a:r>
            <a:r>
              <a:rPr lang="en-US" sz="4400" b="1" baseline="30000" dirty="0">
                <a:solidFill>
                  <a:srgbClr val="FF0000"/>
                </a:solidFill>
              </a:rPr>
              <a:t>ND</a:t>
            </a:r>
            <a:r>
              <a:rPr lang="en-US" sz="4400" b="1" dirty="0">
                <a:solidFill>
                  <a:srgbClr val="FF0000"/>
                </a:solidFill>
              </a:rPr>
              <a:t> YEAR</a:t>
            </a:r>
          </a:p>
          <a:p>
            <a:pPr algn="ctr"/>
            <a:r>
              <a:rPr lang="en-US" sz="4400" b="1" dirty="0">
                <a:solidFill>
                  <a:srgbClr val="FF0000"/>
                </a:solidFill>
              </a:rPr>
              <a:t>COURSE CODE MUSA201TH</a:t>
            </a:r>
            <a:r>
              <a:rPr lang="en-US" sz="3200" dirty="0">
                <a:solidFill>
                  <a:srgbClr val="FF0000"/>
                </a:solidFill>
              </a:rPr>
              <a:t> </a:t>
            </a:r>
          </a:p>
          <a:p>
            <a:pPr algn="ctr"/>
            <a:r>
              <a:rPr lang="en-US" sz="2800" dirty="0"/>
              <a:t>Hindustani Music (Vocal/Inst.)</a:t>
            </a:r>
          </a:p>
          <a:p>
            <a:pPr algn="ctr"/>
            <a:r>
              <a:rPr lang="en-US" sz="2800" dirty="0"/>
              <a:t>Theory of Indian Music, Ancient </a:t>
            </a:r>
            <a:r>
              <a:rPr lang="en-US" sz="2800" dirty="0" err="1"/>
              <a:t>Granthas</a:t>
            </a:r>
            <a:r>
              <a:rPr lang="en-US" sz="2800" dirty="0"/>
              <a:t> &amp; Contribution of musicologists. </a:t>
            </a:r>
          </a:p>
          <a:p>
            <a:pPr algn="ctr"/>
            <a:r>
              <a:rPr lang="en-US" sz="2800" dirty="0" err="1"/>
              <a:t>Genaral</a:t>
            </a:r>
            <a:r>
              <a:rPr lang="en-US" sz="2800" dirty="0"/>
              <a:t> discussion and definition of the following: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981DF8-9829-434A-BB12-13B9C8419187}"/>
              </a:ext>
            </a:extLst>
          </p:cNvPr>
          <p:cNvPicPr>
            <a:picLocks noChangeAspect="1"/>
          </p:cNvPicPr>
          <p:nvPr/>
        </p:nvPicPr>
        <p:blipFill>
          <a:blip r:embed="rId2" cstate="print"/>
          <a:stretch>
            <a:fillRect/>
          </a:stretch>
        </p:blipFill>
        <p:spPr>
          <a:xfrm>
            <a:off x="2362200" y="762000"/>
            <a:ext cx="7787640" cy="5562600"/>
          </a:xfrm>
          <a:prstGeom prst="rect">
            <a:avLst/>
          </a:prstGeom>
        </p:spPr>
      </p:pic>
      <p:sp>
        <p:nvSpPr>
          <p:cNvPr id="5" name="Rectangle 4">
            <a:extLst>
              <a:ext uri="{FF2B5EF4-FFF2-40B4-BE49-F238E27FC236}">
                <a16:creationId xmlns:a16="http://schemas.microsoft.com/office/drawing/2014/main" id="{8AADD8B7-D289-4054-B0CD-16D9B1E5E9E6}"/>
              </a:ext>
            </a:extLst>
          </p:cNvPr>
          <p:cNvSpPr/>
          <p:nvPr/>
        </p:nvSpPr>
        <p:spPr>
          <a:xfrm>
            <a:off x="2819401" y="1828800"/>
            <a:ext cx="5179623" cy="2646878"/>
          </a:xfrm>
          <a:prstGeom prst="rect">
            <a:avLst/>
          </a:prstGeom>
        </p:spPr>
        <p:txBody>
          <a:bodyPr wrap="none">
            <a:spAutoFit/>
          </a:bodyPr>
          <a:lstStyle/>
          <a:p>
            <a:r>
              <a:rPr lang="hi-IN" sz="16600" b="1" dirty="0">
                <a:solidFill>
                  <a:srgbClr val="C00000"/>
                </a:solidFill>
              </a:rPr>
              <a:t>ख्याल</a:t>
            </a:r>
            <a:endParaRPr lang="en-US" sz="16600" dirty="0">
              <a:solidFill>
                <a:srgbClr val="C00000"/>
              </a:solidFill>
            </a:endParaRPr>
          </a:p>
        </p:txBody>
      </p:sp>
    </p:spTree>
    <p:extLst>
      <p:ext uri="{BB962C8B-B14F-4D97-AF65-F5344CB8AC3E}">
        <p14:creationId xmlns:p14="http://schemas.microsoft.com/office/powerpoint/2010/main" val="4104075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382000" cy="6477000"/>
          </a:xfrm>
        </p:spPr>
        <p:txBody>
          <a:bodyPr>
            <a:normAutofit fontScale="77500" lnSpcReduction="20000"/>
          </a:bodyPr>
          <a:lstStyle/>
          <a:p>
            <a:r>
              <a:rPr lang="hi-IN" dirty="0"/>
              <a:t>आधुनिक समय में शास्त्रीय संगीत की यह सर्वाधिक प्रचलित गान शैली है। ‘ख्याल’ शब्द फारसी भाषा का शब्द है। जिसका अर्थ है कल्पना। अतः ख्याल गायकी में गायक की कल्पना की प्रधानता रहती है। ख्याल में ध्रुपद के समान लयकारियों को अधिक महत्व नहीं दिया जाता परन्तु स्वर वैचित्र्य तथा तानों का अधिक महत्व रहता है। अधिकत्तर ख्याल शृंगार रस प्रधान होते है। ख्याल के दो चरण होते है। स्थाई और अन्तरा ।</a:t>
            </a:r>
            <a:endParaRPr lang="en-US" dirty="0"/>
          </a:p>
          <a:p>
            <a:r>
              <a:rPr lang="hi-IN" dirty="0"/>
              <a:t>ख्याल दो प्रकार के होते हैं। छोटा ख्याल और बड़ा अथवा विलम्बित ख्याल । जो मध्य अथवा द्रुत लय में निबद्ध होता है वह छोटा ख्याल तथा जो विलम्बित लय में गाया जाए वह बड़ा अथवा विलम्बित ख्याल कहलाता है।विलम्बित ख्याल का अविष्कारक कौन था यह प्रश्न विवादास्पद है पर अधिकत्तर विद्वान जौनपुर के राजा सुल्तान हुसैन शर्की (समय 15वीं शताब्दी) को इसका अविष्कारक मानते है। </a:t>
            </a:r>
            <a:endParaRPr lang="en-US" dirty="0"/>
          </a:p>
          <a:p>
            <a:r>
              <a:rPr lang="hi-IN" dirty="0"/>
              <a:t>विलम्बित ख्याल की अपेक्षा द्रुत या छोटा ख्याल अधिक चंचल प्रकृति का होता है। यह तीनताल, एकताल तथा झपताल आदि तालों में गाया जाता है। इसमें</a:t>
            </a:r>
            <a:r>
              <a:rPr lang="en-US" dirty="0"/>
              <a:t> </a:t>
            </a:r>
            <a:r>
              <a:rPr lang="hi-IN" dirty="0"/>
              <a:t>भी आलाप, तान, बहलावा, खटके, मुर्की तथा गमक आदि से रंजकता एवं वैचित्र्यता आती है। कहते है कि 19वीं शताब्दी ई० में दिल्ली के बादशाह अलाउद्दीन खिलजी के दरबारी गायक अमीर खुसरों ने छोटे ख्याल का अविष्कार एवं प्रचार किया लेकिन इसमें भी अनेक मत है। कुछ विद्वानों का मत है कि ख्याल गीत लोक संगीत के अन्तर्गत गाए जाते थे। आज भी राजस्थान तथा व्रज के कुछ प्रदेशों में ख्याल' नामक लोक गीतों की परम्परा प्राप्त होती है। अविष्कार चाहे जिसने भी किया हो यह तो सर्वमान्य है कि आधुनिक शास्त्रीय संगीत की यह सबसे लोकप्रिय गायन शैली है)</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377</Words>
  <Application>Microsoft Office PowerPoint</Application>
  <PresentationFormat>Widescreen</PresentationFormat>
  <Paragraphs>16</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Berlin Sans FB Demi</vt:lpstr>
      <vt:lpstr>Calibri</vt:lpstr>
      <vt:lpstr>Calibri Light</vt:lpstr>
      <vt:lpstr>Mangal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2022-08-03T09:55:40Z</dcterms:created>
  <dcterms:modified xsi:type="dcterms:W3CDTF">2022-08-03T09:56:01Z</dcterms:modified>
</cp:coreProperties>
</file>